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6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ae7e621a-465a-4e6d-8a5f-416323ec698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ae7e621a-465a-4e6d-8a5f-416323ec6983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qe9x93d318" TargetMode="External"/><Relationship Id="rId2" Type="http://schemas.openxmlformats.org/officeDocument/2006/relationships/hyperlink" Target="https://www.e-sfera.hr/dodatni-digitalni-sadrzaji/ae7e621a-465a-4e6d-8a5f-416323ec698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1: Time for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/>
          </a:bodyPr>
          <a:lstStyle/>
          <a:p>
            <a:r>
              <a:rPr lang="hr-HR" sz="6600"/>
              <a:t>All about my class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9C4C04C-F706-1429-A894-75108C5D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3" y="1213860"/>
            <a:ext cx="5855007" cy="48474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09DF4A4-1D84-EDE2-87F3-572E9C09165C}"/>
              </a:ext>
            </a:extLst>
          </p:cNvPr>
          <p:cNvSpPr txBox="1"/>
          <p:nvPr/>
        </p:nvSpPr>
        <p:spPr>
          <a:xfrm>
            <a:off x="355107" y="292963"/>
            <a:ext cx="61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 Read the text out loud.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D915497-4E93-D045-59DD-5A7C22CA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90" y="1091952"/>
            <a:ext cx="5647818" cy="496934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FF400EC-76EE-39C4-54F2-45B6B786E474}"/>
              </a:ext>
            </a:extLst>
          </p:cNvPr>
          <p:cNvSpPr txBox="1"/>
          <p:nvPr/>
        </p:nvSpPr>
        <p:spPr>
          <a:xfrm>
            <a:off x="6951216" y="292963"/>
            <a:ext cx="509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Ask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40689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831C4E-4F71-1547-C22B-0C0935B2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74" y="834502"/>
            <a:ext cx="8328794" cy="460122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D856245-6373-06BA-18A9-F7EB52434529}"/>
              </a:ext>
            </a:extLst>
          </p:cNvPr>
          <p:cNvSpPr txBox="1"/>
          <p:nvPr/>
        </p:nvSpPr>
        <p:spPr>
          <a:xfrm>
            <a:off x="275208" y="213064"/>
            <a:ext cx="842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Do task 3.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B6E8510-E2E6-EAB7-5597-26B878221EA5}"/>
              </a:ext>
            </a:extLst>
          </p:cNvPr>
          <p:cNvSpPr txBox="1"/>
          <p:nvPr/>
        </p:nvSpPr>
        <p:spPr>
          <a:xfrm>
            <a:off x="461639" y="2308194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51D7E78-9625-DEFF-DA6D-52B34825BDFF}"/>
              </a:ext>
            </a:extLst>
          </p:cNvPr>
          <p:cNvSpPr txBox="1"/>
          <p:nvPr/>
        </p:nvSpPr>
        <p:spPr>
          <a:xfrm>
            <a:off x="3588058" y="2229775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BBDC0E3-AF6E-F9BF-21C7-D797E2CC9BB1}"/>
              </a:ext>
            </a:extLst>
          </p:cNvPr>
          <p:cNvSpPr txBox="1"/>
          <p:nvPr/>
        </p:nvSpPr>
        <p:spPr>
          <a:xfrm>
            <a:off x="6138599" y="2968827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8A62416-CD3C-EAED-C196-384A600E09C1}"/>
              </a:ext>
            </a:extLst>
          </p:cNvPr>
          <p:cNvSpPr txBox="1"/>
          <p:nvPr/>
        </p:nvSpPr>
        <p:spPr>
          <a:xfrm>
            <a:off x="8177816" y="2531641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D33073D-677D-63F6-426B-D3E58DFB7CF7}"/>
              </a:ext>
            </a:extLst>
          </p:cNvPr>
          <p:cNvSpPr txBox="1"/>
          <p:nvPr/>
        </p:nvSpPr>
        <p:spPr>
          <a:xfrm>
            <a:off x="461639" y="4777666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1A06B94-B1F3-2473-8ADF-328F683812DB}"/>
              </a:ext>
            </a:extLst>
          </p:cNvPr>
          <p:cNvSpPr txBox="1"/>
          <p:nvPr/>
        </p:nvSpPr>
        <p:spPr>
          <a:xfrm>
            <a:off x="2478350" y="4005308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AE9C8BF-E83F-68AE-91C5-926DD03B0BF2}"/>
              </a:ext>
            </a:extLst>
          </p:cNvPr>
          <p:cNvSpPr txBox="1"/>
          <p:nvPr/>
        </p:nvSpPr>
        <p:spPr>
          <a:xfrm>
            <a:off x="5310326" y="3898776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2E94941-D465-A19A-92A5-1B3188C81943}"/>
              </a:ext>
            </a:extLst>
          </p:cNvPr>
          <p:cNvSpPr txBox="1"/>
          <p:nvPr/>
        </p:nvSpPr>
        <p:spPr>
          <a:xfrm>
            <a:off x="8007351" y="4777666"/>
            <a:ext cx="42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4A72B8E-172F-E90C-0672-904943379E66}"/>
              </a:ext>
            </a:extLst>
          </p:cNvPr>
          <p:cNvSpPr txBox="1"/>
          <p:nvPr/>
        </p:nvSpPr>
        <p:spPr>
          <a:xfrm>
            <a:off x="8958738" y="2539026"/>
            <a:ext cx="3048000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How often do you use these items?</a:t>
            </a:r>
          </a:p>
          <a:p>
            <a:r>
              <a:rPr lang="hr-HR" sz="2400"/>
              <a:t>What do you use them for?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5D7969D5-218C-522D-A1C1-0AB0A3805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3" y="1466598"/>
            <a:ext cx="10820400" cy="311467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94A89E0E-AE46-4A3B-D66C-C88C6039B244}"/>
              </a:ext>
            </a:extLst>
          </p:cNvPr>
          <p:cNvSpPr txBox="1"/>
          <p:nvPr/>
        </p:nvSpPr>
        <p:spPr>
          <a:xfrm>
            <a:off x="1162878" y="674729"/>
            <a:ext cx="71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Mini project time</a:t>
            </a:r>
          </a:p>
        </p:txBody>
      </p:sp>
    </p:spTree>
    <p:extLst>
      <p:ext uri="{BB962C8B-B14F-4D97-AF65-F5344CB8AC3E}">
        <p14:creationId xmlns:p14="http://schemas.microsoft.com/office/powerpoint/2010/main" val="1638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0578C8E-8D7A-5DE0-822E-E43F458D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5448300" cy="68484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7CA8793-6C13-1DCA-4A8D-E8D4E53AF8FB}"/>
              </a:ext>
            </a:extLst>
          </p:cNvPr>
          <p:cNvSpPr txBox="1"/>
          <p:nvPr/>
        </p:nvSpPr>
        <p:spPr>
          <a:xfrm>
            <a:off x="6003235" y="1908313"/>
            <a:ext cx="559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9.</a:t>
            </a:r>
          </a:p>
          <a:p>
            <a:endParaRPr lang="hr-HR" sz="2400"/>
          </a:p>
          <a:p>
            <a:r>
              <a:rPr lang="hr-HR" sz="2400"/>
              <a:t>Fill in the application and become a member of the social network.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F72159C-EC64-3889-C809-916E8D8F8A85}"/>
              </a:ext>
            </a:extLst>
          </p:cNvPr>
          <p:cNvSpPr txBox="1"/>
          <p:nvPr/>
        </p:nvSpPr>
        <p:spPr>
          <a:xfrm>
            <a:off x="6096000" y="431848"/>
            <a:ext cx="559573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Are you a member of a social network?</a:t>
            </a:r>
          </a:p>
          <a:p>
            <a:r>
              <a:rPr lang="hr-HR" sz="2400"/>
              <a:t>What are the good and bad points of social media?</a:t>
            </a:r>
          </a:p>
        </p:txBody>
      </p:sp>
    </p:spTree>
    <p:extLst>
      <p:ext uri="{BB962C8B-B14F-4D97-AF65-F5344CB8AC3E}">
        <p14:creationId xmlns:p14="http://schemas.microsoft.com/office/powerpoint/2010/main" val="16938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C348BB-E701-D846-6298-E3DCA083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1" y="172178"/>
            <a:ext cx="7916103" cy="651364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BB57216-DEFA-B62F-2518-86A7910E0BAC}"/>
              </a:ext>
            </a:extLst>
          </p:cNvPr>
          <p:cNvSpPr txBox="1"/>
          <p:nvPr/>
        </p:nvSpPr>
        <p:spPr>
          <a:xfrm>
            <a:off x="327992" y="373338"/>
            <a:ext cx="210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8.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1BC5012-B09A-5D60-5FDF-F74920B4EEA6}"/>
              </a:ext>
            </a:extLst>
          </p:cNvPr>
          <p:cNvSpPr txBox="1"/>
          <p:nvPr/>
        </p:nvSpPr>
        <p:spPr>
          <a:xfrm>
            <a:off x="3288145" y="2567709"/>
            <a:ext cx="2050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gymnastics</a:t>
            </a:r>
          </a:p>
          <a:p>
            <a:r>
              <a:rPr lang="hr-HR" sz="2400">
                <a:solidFill>
                  <a:srgbClr val="FF0000"/>
                </a:solidFill>
              </a:rPr>
              <a:t>basketball</a:t>
            </a:r>
          </a:p>
          <a:p>
            <a:r>
              <a:rPr lang="hr-HR" sz="2400">
                <a:solidFill>
                  <a:srgbClr val="FF0000"/>
                </a:solidFill>
              </a:rPr>
              <a:t>swimming</a:t>
            </a:r>
          </a:p>
          <a:p>
            <a:r>
              <a:rPr lang="hr-HR" sz="2400">
                <a:solidFill>
                  <a:srgbClr val="FF0000"/>
                </a:solidFill>
              </a:rPr>
              <a:t>football</a:t>
            </a:r>
          </a:p>
          <a:p>
            <a:r>
              <a:rPr lang="hr-HR" sz="2400">
                <a:solidFill>
                  <a:srgbClr val="FF0000"/>
                </a:solidFill>
              </a:rPr>
              <a:t>tennis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C63C73C-D4A3-6B55-5846-316CCA1C2074}"/>
              </a:ext>
            </a:extLst>
          </p:cNvPr>
          <p:cNvSpPr txBox="1"/>
          <p:nvPr/>
        </p:nvSpPr>
        <p:spPr>
          <a:xfrm>
            <a:off x="6103683" y="2459504"/>
            <a:ext cx="2050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whiteboard</a:t>
            </a:r>
          </a:p>
          <a:p>
            <a:r>
              <a:rPr lang="hr-HR" sz="2400">
                <a:solidFill>
                  <a:srgbClr val="FF0000"/>
                </a:solidFill>
              </a:rPr>
              <a:t>chair</a:t>
            </a:r>
          </a:p>
          <a:p>
            <a:r>
              <a:rPr lang="hr-HR" sz="2400">
                <a:solidFill>
                  <a:srgbClr val="FF0000"/>
                </a:solidFill>
              </a:rPr>
              <a:t>school bag</a:t>
            </a:r>
          </a:p>
          <a:p>
            <a:r>
              <a:rPr lang="hr-HR" sz="2400">
                <a:solidFill>
                  <a:srgbClr val="FF0000"/>
                </a:solidFill>
              </a:rPr>
              <a:t>bell</a:t>
            </a:r>
          </a:p>
          <a:p>
            <a:r>
              <a:rPr lang="hr-HR" sz="2400">
                <a:solidFill>
                  <a:srgbClr val="FF0000"/>
                </a:solidFill>
              </a:rPr>
              <a:t>pencil case</a:t>
            </a:r>
          </a:p>
          <a:p>
            <a:r>
              <a:rPr lang="hr-HR" sz="2400">
                <a:solidFill>
                  <a:srgbClr val="FF0000"/>
                </a:solidFill>
              </a:rPr>
              <a:t>desk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7F65E66-36B0-0441-2C5B-940DA22478FC}"/>
              </a:ext>
            </a:extLst>
          </p:cNvPr>
          <p:cNvSpPr txBox="1"/>
          <p:nvPr/>
        </p:nvSpPr>
        <p:spPr>
          <a:xfrm>
            <a:off x="8680929" y="2459504"/>
            <a:ext cx="2050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USB stick</a:t>
            </a:r>
          </a:p>
          <a:p>
            <a:r>
              <a:rPr lang="hr-HR" sz="2400">
                <a:solidFill>
                  <a:srgbClr val="FF0000"/>
                </a:solidFill>
              </a:rPr>
              <a:t>mouse</a:t>
            </a:r>
          </a:p>
          <a:p>
            <a:r>
              <a:rPr lang="hr-HR" sz="2400">
                <a:solidFill>
                  <a:srgbClr val="FF0000"/>
                </a:solidFill>
              </a:rPr>
              <a:t>keyboard</a:t>
            </a:r>
          </a:p>
          <a:p>
            <a:r>
              <a:rPr lang="hr-HR" sz="2400">
                <a:solidFill>
                  <a:srgbClr val="FF0000"/>
                </a:solidFill>
              </a:rPr>
              <a:t>tablet</a:t>
            </a:r>
          </a:p>
          <a:p>
            <a:r>
              <a:rPr lang="hr-HR" sz="2400">
                <a:solidFill>
                  <a:srgbClr val="FF0000"/>
                </a:solidFill>
              </a:rPr>
              <a:t>printer</a:t>
            </a:r>
          </a:p>
          <a:p>
            <a:r>
              <a:rPr lang="hr-HR" sz="2400">
                <a:solidFill>
                  <a:srgbClr val="FF0000"/>
                </a:solidFill>
              </a:rPr>
              <a:t>desk</a:t>
            </a:r>
          </a:p>
        </p:txBody>
      </p:sp>
    </p:spTree>
    <p:extLst>
      <p:ext uri="{BB962C8B-B14F-4D97-AF65-F5344CB8AC3E}">
        <p14:creationId xmlns:p14="http://schemas.microsoft.com/office/powerpoint/2010/main" val="10873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1F84D14-AAD0-BBF3-9922-A0E6CFE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2" y="2572838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67587F9-D6C8-508D-C642-3FC20419BEEA}"/>
              </a:ext>
            </a:extLst>
          </p:cNvPr>
          <p:cNvSpPr txBox="1"/>
          <p:nvPr/>
        </p:nvSpPr>
        <p:spPr>
          <a:xfrm>
            <a:off x="632937" y="4073486"/>
            <a:ext cx="1040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Click on the following link and choose ‘‘Learn more”. Read the text </a:t>
            </a:r>
            <a:r>
              <a:rPr lang="hr-HR" sz="2800" i="1"/>
              <a:t>Three famous games </a:t>
            </a:r>
            <a:r>
              <a:rPr lang="hr-HR" sz="2800"/>
              <a:t>and answer the questions</a:t>
            </a:r>
            <a:r>
              <a:rPr lang="hr-HR" sz="2800" i="1"/>
              <a:t>.</a:t>
            </a:r>
          </a:p>
          <a:p>
            <a:endParaRPr lang="hr-HR" sz="2800" i="1"/>
          </a:p>
          <a:p>
            <a:pPr algn="ctr"/>
            <a:r>
              <a:rPr lang="hr-HR" sz="2800">
                <a:hlinkClick r:id="rId4"/>
              </a:rPr>
              <a:t>https://www.e-sfera.hr/dodatni-digitalni-sadrzaji/ae7e621a-465a-4e6d-8a5f-416323ec6983/</a:t>
            </a:r>
            <a:r>
              <a:rPr lang="hr-HR" sz="2800"/>
              <a:t>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C4B70F9-A572-349B-59E1-AF7193BA41CC}"/>
              </a:ext>
            </a:extLst>
          </p:cNvPr>
          <p:cNvSpPr txBox="1"/>
          <p:nvPr/>
        </p:nvSpPr>
        <p:spPr>
          <a:xfrm>
            <a:off x="810491" y="326069"/>
            <a:ext cx="10401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Click on the following link and choose ‘‘Self check”. Complete the task.</a:t>
            </a:r>
            <a:endParaRPr lang="hr-HR" sz="2800" i="1"/>
          </a:p>
          <a:p>
            <a:endParaRPr lang="hr-HR" sz="2800" i="1"/>
          </a:p>
          <a:p>
            <a:pPr algn="ctr"/>
            <a:r>
              <a:rPr lang="hr-HR" sz="2800">
                <a:hlinkClick r:id="rId4"/>
              </a:rPr>
              <a:t>https://www.e-sfera.hr/dodatni-digitalni-sadrzaji/ae7e621a-465a-4e6d-8a5f-416323ec6983/</a:t>
            </a:r>
            <a:r>
              <a:rPr lang="hr-HR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F02871FD-DAC5-4FAB-22B0-52F931CEA84A}"/>
              </a:ext>
            </a:extLst>
          </p:cNvPr>
          <p:cNvSpPr/>
          <p:nvPr/>
        </p:nvSpPr>
        <p:spPr>
          <a:xfrm>
            <a:off x="3719744" y="1730531"/>
            <a:ext cx="2894120" cy="142042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DD0E599-8CC6-FDCE-DA05-8F9D3840A54A}"/>
              </a:ext>
            </a:extLst>
          </p:cNvPr>
          <p:cNvSpPr txBox="1"/>
          <p:nvPr/>
        </p:nvSpPr>
        <p:spPr>
          <a:xfrm>
            <a:off x="4554245" y="2090972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Games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8C15522-944D-45BF-B65F-3084BD5995C6}"/>
              </a:ext>
            </a:extLst>
          </p:cNvPr>
          <p:cNvSpPr txBox="1"/>
          <p:nvPr/>
        </p:nvSpPr>
        <p:spPr>
          <a:xfrm>
            <a:off x="452760" y="204186"/>
            <a:ext cx="767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 you think of when you hear the word </a:t>
            </a:r>
            <a:r>
              <a:rPr lang="hr-HR" sz="2400" i="1"/>
              <a:t>games?</a:t>
            </a:r>
            <a:endParaRPr lang="hr-HR" sz="240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6F52852-7A1A-71BA-4A0A-30C223843A46}"/>
              </a:ext>
            </a:extLst>
          </p:cNvPr>
          <p:cNvCxnSpPr>
            <a:cxnSpLocks/>
          </p:cNvCxnSpPr>
          <p:nvPr/>
        </p:nvCxnSpPr>
        <p:spPr>
          <a:xfrm flipV="1">
            <a:off x="6576873" y="1228664"/>
            <a:ext cx="727969" cy="66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33D14A49-1202-BDD4-11CD-186DD51620DC}"/>
              </a:ext>
            </a:extLst>
          </p:cNvPr>
          <p:cNvCxnSpPr>
            <a:cxnSpLocks/>
          </p:cNvCxnSpPr>
          <p:nvPr/>
        </p:nvCxnSpPr>
        <p:spPr>
          <a:xfrm flipV="1">
            <a:off x="5175682" y="1340528"/>
            <a:ext cx="0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C291AC7C-B344-B8F8-F80C-73207B1E3C45}"/>
              </a:ext>
            </a:extLst>
          </p:cNvPr>
          <p:cNvCxnSpPr/>
          <p:nvPr/>
        </p:nvCxnSpPr>
        <p:spPr>
          <a:xfrm flipH="1" flipV="1">
            <a:off x="3055401" y="1340528"/>
            <a:ext cx="754601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630D1214-95EB-978A-2305-D4C3E7733AB0}"/>
              </a:ext>
            </a:extLst>
          </p:cNvPr>
          <p:cNvCxnSpPr>
            <a:cxnSpLocks/>
          </p:cNvCxnSpPr>
          <p:nvPr/>
        </p:nvCxnSpPr>
        <p:spPr>
          <a:xfrm>
            <a:off x="6940857" y="2709169"/>
            <a:ext cx="978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D5A79A0-FF5A-5B93-32E5-8D1EB5F40CA3}"/>
              </a:ext>
            </a:extLst>
          </p:cNvPr>
          <p:cNvSpPr txBox="1"/>
          <p:nvPr/>
        </p:nvSpPr>
        <p:spPr>
          <a:xfrm>
            <a:off x="541538" y="3844031"/>
            <a:ext cx="822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Let’s play </a:t>
            </a:r>
            <a:r>
              <a:rPr lang="hr-HR" sz="2400" i="1"/>
              <a:t>Simon says</a:t>
            </a:r>
            <a:r>
              <a:rPr lang="hr-HR" sz="2400"/>
              <a:t>. Listen to the commands and act them out.</a:t>
            </a:r>
          </a:p>
        </p:txBody>
      </p:sp>
      <p:pic>
        <p:nvPicPr>
          <p:cNvPr id="16" name="08-lesson_2_simon_says_1">
            <a:hlinkClick r:id="" action="ppaction://media"/>
            <a:extLst>
              <a:ext uri="{FF2B5EF4-FFF2-40B4-BE49-F238E27FC236}">
                <a16:creationId xmlns:a16="http://schemas.microsoft.com/office/drawing/2014/main" id="{48625A9A-A7FF-320E-AB72-42A273F0A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1885" y="3844031"/>
            <a:ext cx="487363" cy="487363"/>
          </a:xfrm>
          <a:prstGeom prst="rect">
            <a:avLst/>
          </a:prstGeom>
        </p:spPr>
      </p:pic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0728DAE5-E342-D4C7-96F1-4B0CF4343CC1}"/>
              </a:ext>
            </a:extLst>
          </p:cNvPr>
          <p:cNvCxnSpPr>
            <a:cxnSpLocks/>
          </p:cNvCxnSpPr>
          <p:nvPr/>
        </p:nvCxnSpPr>
        <p:spPr>
          <a:xfrm flipH="1">
            <a:off x="2699554" y="2709169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8FEE01B-7822-EA01-BBAA-C5A587101A4E}"/>
              </a:ext>
            </a:extLst>
          </p:cNvPr>
          <p:cNvSpPr txBox="1"/>
          <p:nvPr/>
        </p:nvSpPr>
        <p:spPr>
          <a:xfrm>
            <a:off x="1649770" y="2440744"/>
            <a:ext cx="95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lose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8DF1CD4-00AC-AFE9-6249-F2E4CDA28952}"/>
              </a:ext>
            </a:extLst>
          </p:cNvPr>
          <p:cNvSpPr txBox="1"/>
          <p:nvPr/>
        </p:nvSpPr>
        <p:spPr>
          <a:xfrm>
            <a:off x="2125835" y="993657"/>
            <a:ext cx="95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play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78AAEF3-51B2-4DF6-03E1-88155DAD576D}"/>
              </a:ext>
            </a:extLst>
          </p:cNvPr>
          <p:cNvSpPr txBox="1"/>
          <p:nvPr/>
        </p:nvSpPr>
        <p:spPr>
          <a:xfrm>
            <a:off x="4771382" y="762824"/>
            <a:ext cx="95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fun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9F17E957-CDCB-BB7A-61E5-BE7F85AA1BFE}"/>
              </a:ext>
            </a:extLst>
          </p:cNvPr>
          <p:cNvSpPr txBox="1"/>
          <p:nvPr/>
        </p:nvSpPr>
        <p:spPr>
          <a:xfrm>
            <a:off x="7341833" y="762824"/>
            <a:ext cx="123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friends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6B7FBE56-49C6-4F60-04B6-2722840D8AF0}"/>
              </a:ext>
            </a:extLst>
          </p:cNvPr>
          <p:cNvSpPr txBox="1"/>
          <p:nvPr/>
        </p:nvSpPr>
        <p:spPr>
          <a:xfrm>
            <a:off x="8245875" y="2478336"/>
            <a:ext cx="221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computers,…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D780D5F5-CEE1-7093-5A8B-EB1841CFA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38" y="5112923"/>
            <a:ext cx="7581900" cy="857250"/>
          </a:xfrm>
          <a:prstGeom prst="rect">
            <a:avLst/>
          </a:prstGeom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id="{5A422187-030E-362A-7C22-BDE3A8E881F3}"/>
              </a:ext>
            </a:extLst>
          </p:cNvPr>
          <p:cNvSpPr txBox="1"/>
          <p:nvPr/>
        </p:nvSpPr>
        <p:spPr>
          <a:xfrm>
            <a:off x="589998" y="4537104"/>
            <a:ext cx="380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</a:t>
            </a:r>
          </a:p>
        </p:txBody>
      </p:sp>
    </p:spTree>
    <p:extLst>
      <p:ext uri="{BB962C8B-B14F-4D97-AF65-F5344CB8AC3E}">
        <p14:creationId xmlns:p14="http://schemas.microsoft.com/office/powerpoint/2010/main" val="27748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9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20" grpId="0"/>
      <p:bldP spid="21" grpId="0"/>
      <p:bldP spid="22" grpId="0"/>
      <p:bldP spid="24" grpId="0"/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935D755-E9DE-D39A-A0AE-A1D1B02F89BE}"/>
              </a:ext>
            </a:extLst>
          </p:cNvPr>
          <p:cNvSpPr txBox="1"/>
          <p:nvPr/>
        </p:nvSpPr>
        <p:spPr>
          <a:xfrm>
            <a:off x="399495" y="337351"/>
            <a:ext cx="654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groups.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04B146A-BED6-D885-26B5-565CFADC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37935"/>
            <a:ext cx="119729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3FC9AC2-5441-F707-0D66-4AFC047EA2C4}"/>
              </a:ext>
            </a:extLst>
          </p:cNvPr>
          <p:cNvSpPr txBox="1"/>
          <p:nvPr/>
        </p:nvSpPr>
        <p:spPr>
          <a:xfrm>
            <a:off x="408373" y="213064"/>
            <a:ext cx="106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8. Play </a:t>
            </a:r>
            <a:r>
              <a:rPr lang="hr-HR" sz="2400" i="1"/>
              <a:t>Same-letter: Food, Animal, Object and Name.</a:t>
            </a:r>
            <a:endParaRPr lang="hr-HR" sz="240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A0EA590-87AC-8C03-E1E7-BA9F3DBE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48" y="841011"/>
            <a:ext cx="8519420" cy="3181952"/>
          </a:xfrm>
          <a:prstGeom prst="rect">
            <a:avLst/>
          </a:prstGeom>
        </p:spPr>
      </p:pic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D70DDDC0-8959-9E86-0F9F-C66934C2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6" y="3880024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DAAFF21B-9117-8AEC-7686-3AC5DC48B577}"/>
              </a:ext>
            </a:extLst>
          </p:cNvPr>
          <p:cNvSpPr txBox="1"/>
          <p:nvPr/>
        </p:nvSpPr>
        <p:spPr>
          <a:xfrm>
            <a:off x="2131750" y="4982943"/>
            <a:ext cx="717981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Click on the following link and choose ‘‘Play and learn”. Revise what you have learnt by playing the games.</a:t>
            </a:r>
            <a:endParaRPr lang="hr-HR" sz="2400" i="1"/>
          </a:p>
          <a:p>
            <a:endParaRPr lang="hr-HR" sz="1800" i="1"/>
          </a:p>
          <a:p>
            <a:pPr algn="ctr"/>
            <a:r>
              <a:rPr lang="hr-HR" sz="1800">
                <a:hlinkClick r:id="rId5"/>
              </a:rPr>
              <a:t>https://www.e-sfera.hr/dodatni-digitalni-sadrzaji/ae7e621a-465a-4e6d-8a5f-416323ec6983/</a:t>
            </a:r>
            <a:r>
              <a:rPr lang="hr-H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9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29A0C7C-AE02-2AF4-56BD-E5846CCECDA5}"/>
              </a:ext>
            </a:extLst>
          </p:cNvPr>
          <p:cNvSpPr txBox="1"/>
          <p:nvPr/>
        </p:nvSpPr>
        <p:spPr>
          <a:xfrm>
            <a:off x="683581" y="319596"/>
            <a:ext cx="9836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Look at the photo gallery </a:t>
            </a:r>
            <a:r>
              <a:rPr lang="hr-HR" sz="2400" i="1"/>
              <a:t>What are you good at</a:t>
            </a:r>
            <a:r>
              <a:rPr lang="hr-HR" sz="2400"/>
              <a:t> (</a:t>
            </a:r>
            <a:r>
              <a:rPr lang="hr-HR" sz="2400" i="1"/>
              <a:t>Learn more</a:t>
            </a:r>
            <a:r>
              <a:rPr lang="hr-HR" sz="2400"/>
              <a:t>).</a:t>
            </a:r>
          </a:p>
          <a:p>
            <a:endParaRPr lang="hr-HR" sz="2400"/>
          </a:p>
          <a:p>
            <a:endParaRPr lang="hr-HR" sz="2400"/>
          </a:p>
          <a:p>
            <a:endParaRPr lang="hr-HR" sz="2400"/>
          </a:p>
          <a:p>
            <a:r>
              <a:rPr lang="hr-HR" sz="2400"/>
              <a:t>What / Who is in the picture?</a:t>
            </a:r>
          </a:p>
          <a:p>
            <a:r>
              <a:rPr lang="hr-HR" sz="2400"/>
              <a:t>How much do you know about your class?</a:t>
            </a:r>
          </a:p>
          <a:p>
            <a:r>
              <a:rPr lang="hr-HR" sz="2400"/>
              <a:t>Who is good at music / dancing / English…?</a:t>
            </a:r>
          </a:p>
          <a:p>
            <a:endParaRPr lang="hr-HR" sz="2400"/>
          </a:p>
          <a:p>
            <a:endParaRPr lang="hr-HR" sz="24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0C602EF-28AD-6C0C-D039-20721E00ACDD}"/>
              </a:ext>
            </a:extLst>
          </p:cNvPr>
          <p:cNvSpPr txBox="1"/>
          <p:nvPr/>
        </p:nvSpPr>
        <p:spPr>
          <a:xfrm>
            <a:off x="2115104" y="93032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2"/>
              </a:rPr>
              <a:t>https://www.e-sfera.hr/dodatni-digitalni-sadrzaji/ae7e621a-465a-4e6d-8a5f-416323ec6983/</a:t>
            </a:r>
            <a:r>
              <a:rPr lang="hr-HR"/>
              <a:t>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14386AC-02E6-2D00-176C-3E56F9339C31}"/>
              </a:ext>
            </a:extLst>
          </p:cNvPr>
          <p:cNvSpPr txBox="1"/>
          <p:nvPr/>
        </p:nvSpPr>
        <p:spPr>
          <a:xfrm>
            <a:off x="683581" y="3429000"/>
            <a:ext cx="10564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Click on the following link and match. Who do these organizations help?</a:t>
            </a:r>
          </a:p>
          <a:p>
            <a:endParaRPr lang="hr-HR" sz="2400"/>
          </a:p>
          <a:p>
            <a:pPr algn="ctr"/>
            <a:r>
              <a:rPr lang="hr-HR" sz="2400">
                <a:hlinkClick r:id="rId3"/>
              </a:rPr>
              <a:t>https://learningapps.org/watch?v=pqe9x93d318</a:t>
            </a:r>
            <a:r>
              <a:rPr lang="hr-HR" sz="2400"/>
              <a:t> </a:t>
            </a:r>
          </a:p>
          <a:p>
            <a:pPr algn="ctr"/>
            <a:endParaRPr lang="hr-HR" sz="2400"/>
          </a:p>
          <a:p>
            <a:r>
              <a:rPr lang="hr-HR" sz="2400"/>
              <a:t>Can you name any similar organizations? </a:t>
            </a:r>
          </a:p>
        </p:txBody>
      </p:sp>
    </p:spTree>
    <p:extLst>
      <p:ext uri="{BB962C8B-B14F-4D97-AF65-F5344CB8AC3E}">
        <p14:creationId xmlns:p14="http://schemas.microsoft.com/office/powerpoint/2010/main" val="40653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ED85D3-04B2-E466-59E6-DBC51571B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2" y="73813"/>
            <a:ext cx="4343400" cy="4114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B7A950E-2EB8-7172-E938-D6C4022E18C4}"/>
              </a:ext>
            </a:extLst>
          </p:cNvPr>
          <p:cNvSpPr txBox="1"/>
          <p:nvPr/>
        </p:nvSpPr>
        <p:spPr>
          <a:xfrm>
            <a:off x="5397623" y="248575"/>
            <a:ext cx="6374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Listen to David talking about his class. Answer the question:</a:t>
            </a:r>
          </a:p>
          <a:p>
            <a:endParaRPr lang="hr-HR" sz="2800"/>
          </a:p>
          <a:p>
            <a:pPr algn="ctr"/>
            <a:r>
              <a:rPr lang="hr-HR" sz="2800"/>
              <a:t>What is the name of the club they are members of?</a:t>
            </a:r>
          </a:p>
        </p:txBody>
      </p:sp>
      <p:pic>
        <p:nvPicPr>
          <p:cNvPr id="7" name="06_lesson_2_david__class_1">
            <a:hlinkClick r:id="" action="ppaction://media"/>
            <a:extLst>
              <a:ext uri="{FF2B5EF4-FFF2-40B4-BE49-F238E27FC236}">
                <a16:creationId xmlns:a16="http://schemas.microsoft.com/office/drawing/2014/main" id="{A1061CC2-ADC1-DED1-DCA8-2E28B52D2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2848" y="2495344"/>
            <a:ext cx="487363" cy="48736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91603E0-D898-EF08-1401-0E4F378CBEAC}"/>
              </a:ext>
            </a:extLst>
          </p:cNvPr>
          <p:cNvSpPr txBox="1"/>
          <p:nvPr/>
        </p:nvSpPr>
        <p:spPr>
          <a:xfrm>
            <a:off x="7554897" y="2569152"/>
            <a:ext cx="387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Green Planet Club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7ED815D-F85C-640B-8029-9EFF60D65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870" y="4814771"/>
            <a:ext cx="9286875" cy="16383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3AB07E6E-2B6C-C279-4915-4A14E5D66E35}"/>
              </a:ext>
            </a:extLst>
          </p:cNvPr>
          <p:cNvSpPr txBox="1"/>
          <p:nvPr/>
        </p:nvSpPr>
        <p:spPr>
          <a:xfrm>
            <a:off x="248575" y="4262421"/>
            <a:ext cx="893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to David again. Are the sentences true (T) or false (F)?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53BFE89-7176-2302-E468-9970B0EEAB90}"/>
              </a:ext>
            </a:extLst>
          </p:cNvPr>
          <p:cNvSpPr txBox="1"/>
          <p:nvPr/>
        </p:nvSpPr>
        <p:spPr>
          <a:xfrm>
            <a:off x="5523050" y="5369082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7D4C6E4-92D4-31ED-6BB4-FFA2C53828B1}"/>
              </a:ext>
            </a:extLst>
          </p:cNvPr>
          <p:cNvSpPr txBox="1"/>
          <p:nvPr/>
        </p:nvSpPr>
        <p:spPr>
          <a:xfrm>
            <a:off x="5347661" y="5680243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7F6C25E-4E21-CA67-1C8C-4EA8328BCDF5}"/>
              </a:ext>
            </a:extLst>
          </p:cNvPr>
          <p:cNvSpPr txBox="1"/>
          <p:nvPr/>
        </p:nvSpPr>
        <p:spPr>
          <a:xfrm>
            <a:off x="6536584" y="6003800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2CEFEDE-0400-BD0E-C0F6-0FEA8008DF53}"/>
              </a:ext>
            </a:extLst>
          </p:cNvPr>
          <p:cNvSpPr txBox="1"/>
          <p:nvPr/>
        </p:nvSpPr>
        <p:spPr>
          <a:xfrm>
            <a:off x="10187939" y="5680243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44B57F9-8614-35D0-078C-0CADE87884C0}"/>
              </a:ext>
            </a:extLst>
          </p:cNvPr>
          <p:cNvSpPr txBox="1"/>
          <p:nvPr/>
        </p:nvSpPr>
        <p:spPr>
          <a:xfrm>
            <a:off x="10816431" y="6003800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3B989C2-482E-B37B-B6D8-0BD833F2AEAB}"/>
              </a:ext>
            </a:extLst>
          </p:cNvPr>
          <p:cNvSpPr txBox="1"/>
          <p:nvPr/>
        </p:nvSpPr>
        <p:spPr>
          <a:xfrm>
            <a:off x="10327465" y="5364955"/>
            <a:ext cx="5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2" name="06_lesson_2_david__class_1">
            <a:hlinkClick r:id="" action="ppaction://media"/>
            <a:extLst>
              <a:ext uri="{FF2B5EF4-FFF2-40B4-BE49-F238E27FC236}">
                <a16:creationId xmlns:a16="http://schemas.microsoft.com/office/drawing/2014/main" id="{67EA47E9-59A8-4AE0-8C06-A8AD47608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821" y="51084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D07620E-38B8-893A-94A0-88483F54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" y="145834"/>
            <a:ext cx="6552922" cy="359996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98FB204-5218-2529-51B3-C3E2A8019611}"/>
              </a:ext>
            </a:extLst>
          </p:cNvPr>
          <p:cNvSpPr txBox="1"/>
          <p:nvPr/>
        </p:nvSpPr>
        <p:spPr>
          <a:xfrm>
            <a:off x="7492753" y="1553592"/>
            <a:ext cx="373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text and match the question and the answer.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67042F7-EFC9-2B71-0C5C-C6E584A8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16" y="3917780"/>
            <a:ext cx="7448550" cy="24669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1DF14B4-7623-ADFF-1E30-E071BDFD1DE7}"/>
              </a:ext>
            </a:extLst>
          </p:cNvPr>
          <p:cNvSpPr txBox="1"/>
          <p:nvPr/>
        </p:nvSpPr>
        <p:spPr>
          <a:xfrm>
            <a:off x="6294268" y="4332303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C9446C-EA56-F6C4-4758-927382AC17FE}"/>
              </a:ext>
            </a:extLst>
          </p:cNvPr>
          <p:cNvSpPr txBox="1"/>
          <p:nvPr/>
        </p:nvSpPr>
        <p:spPr>
          <a:xfrm>
            <a:off x="6473301" y="4593913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e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E92F5E8-EB50-4939-277B-C0FB3BABA85A}"/>
              </a:ext>
            </a:extLst>
          </p:cNvPr>
          <p:cNvSpPr txBox="1"/>
          <p:nvPr/>
        </p:nvSpPr>
        <p:spPr>
          <a:xfrm>
            <a:off x="7125809" y="4889657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 d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EBA7901-D93F-BB2D-D18D-DC2622FA30B6}"/>
              </a:ext>
            </a:extLst>
          </p:cNvPr>
          <p:cNvSpPr txBox="1"/>
          <p:nvPr/>
        </p:nvSpPr>
        <p:spPr>
          <a:xfrm>
            <a:off x="6799555" y="5217623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b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B056390-6C28-A066-2C02-9C2B0951F71C}"/>
              </a:ext>
            </a:extLst>
          </p:cNvPr>
          <p:cNvSpPr txBox="1"/>
          <p:nvPr/>
        </p:nvSpPr>
        <p:spPr>
          <a:xfrm>
            <a:off x="6409677" y="5510926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c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1BA765C-E511-D193-3FAC-171B42D40353}"/>
              </a:ext>
            </a:extLst>
          </p:cNvPr>
          <p:cNvSpPr txBox="1"/>
          <p:nvPr/>
        </p:nvSpPr>
        <p:spPr>
          <a:xfrm>
            <a:off x="7254536" y="5772536"/>
            <a:ext cx="60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</a:t>
            </a:r>
            <a:endParaRPr lang="hr-H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6A1F039-A538-142B-C4C3-F0E8181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65" y="1155299"/>
            <a:ext cx="8848725" cy="42100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382EBA6-F5C8-76FE-A753-1884035D9E86}"/>
              </a:ext>
            </a:extLst>
          </p:cNvPr>
          <p:cNvSpPr txBox="1"/>
          <p:nvPr/>
        </p:nvSpPr>
        <p:spPr>
          <a:xfrm>
            <a:off x="568171" y="284085"/>
            <a:ext cx="822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Use the information from the chart and describe David’s class.</a:t>
            </a:r>
          </a:p>
        </p:txBody>
      </p:sp>
    </p:spTree>
    <p:extLst>
      <p:ext uri="{BB962C8B-B14F-4D97-AF65-F5344CB8AC3E}">
        <p14:creationId xmlns:p14="http://schemas.microsoft.com/office/powerpoint/2010/main" val="246721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BFC5E1-7927-AC04-99EB-145F7705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3" y="925312"/>
            <a:ext cx="10563225" cy="39243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CE0CA97-4B55-C83A-2108-C103489FAA9F}"/>
              </a:ext>
            </a:extLst>
          </p:cNvPr>
          <p:cNvSpPr txBox="1"/>
          <p:nvPr/>
        </p:nvSpPr>
        <p:spPr>
          <a:xfrm>
            <a:off x="443883" y="177553"/>
            <a:ext cx="1059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 these words mean?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419FC46-C773-6EA7-234B-D32336C8B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" y="1211406"/>
            <a:ext cx="10466677" cy="357696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577C482-5F4C-FFA0-555F-7C1925CF23E5}"/>
              </a:ext>
            </a:extLst>
          </p:cNvPr>
          <p:cNvSpPr txBox="1"/>
          <p:nvPr/>
        </p:nvSpPr>
        <p:spPr>
          <a:xfrm>
            <a:off x="911439" y="639217"/>
            <a:ext cx="978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Fill in the table. You can work in groups if you want.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8FC2C4D-BC49-D097-8396-836DC4125CBB}"/>
              </a:ext>
            </a:extLst>
          </p:cNvPr>
          <p:cNvSpPr txBox="1"/>
          <p:nvPr/>
        </p:nvSpPr>
        <p:spPr>
          <a:xfrm>
            <a:off x="667666" y="5184929"/>
            <a:ext cx="1068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Use the information from the chart and talk about your classmates.</a:t>
            </a:r>
          </a:p>
        </p:txBody>
      </p:sp>
    </p:spTree>
    <p:extLst>
      <p:ext uri="{BB962C8B-B14F-4D97-AF65-F5344CB8AC3E}">
        <p14:creationId xmlns:p14="http://schemas.microsoft.com/office/powerpoint/2010/main" val="31308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C36CDFC-A090-2520-36C4-9D9A126C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24" y="994299"/>
            <a:ext cx="9977139" cy="20180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9B330D0-AB41-0F38-7CFB-83BB63EDCE36}"/>
              </a:ext>
            </a:extLst>
          </p:cNvPr>
          <p:cNvSpPr txBox="1"/>
          <p:nvPr/>
        </p:nvSpPr>
        <p:spPr>
          <a:xfrm>
            <a:off x="1217721" y="372861"/>
            <a:ext cx="936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groups. Make sentences as in the example.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15020B1-FC6B-CABC-C63F-65D9B46D5532}"/>
              </a:ext>
            </a:extLst>
          </p:cNvPr>
          <p:cNvSpPr txBox="1"/>
          <p:nvPr/>
        </p:nvSpPr>
        <p:spPr>
          <a:xfrm>
            <a:off x="355107" y="3198167"/>
            <a:ext cx="989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 7.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32F3FA9-8CEF-C181-E72A-62F6AE5A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51" y="3659832"/>
            <a:ext cx="8935283" cy="289082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27816FA-C43D-3AFE-DF72-1CAC03DDA303}"/>
              </a:ext>
            </a:extLst>
          </p:cNvPr>
          <p:cNvSpPr txBox="1"/>
          <p:nvPr/>
        </p:nvSpPr>
        <p:spPr>
          <a:xfrm>
            <a:off x="5595092" y="4892169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gymnastics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679D5DA-F3EC-7D29-1F01-F66DA853D33F}"/>
              </a:ext>
            </a:extLst>
          </p:cNvPr>
          <p:cNvSpPr txBox="1"/>
          <p:nvPr/>
        </p:nvSpPr>
        <p:spPr>
          <a:xfrm>
            <a:off x="8250995" y="5656206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love</a:t>
            </a:r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C8CE5E3-1E9A-88D5-A36E-F63164EE13D7}"/>
              </a:ext>
            </a:extLst>
          </p:cNvPr>
          <p:cNvSpPr txBox="1"/>
          <p:nvPr/>
        </p:nvSpPr>
        <p:spPr>
          <a:xfrm>
            <a:off x="6162523" y="5349137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straight</a:t>
            </a:r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3E81E21-2DEF-6A13-48A5-DF0F286998FD}"/>
              </a:ext>
            </a:extLst>
          </p:cNvPr>
          <p:cNvSpPr txBox="1"/>
          <p:nvPr/>
        </p:nvSpPr>
        <p:spPr>
          <a:xfrm>
            <a:off x="1741444" y="5716716"/>
            <a:ext cx="2522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wizard</a:t>
            </a:r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AE694A2-E1AC-7D38-CAD6-3EB0F62B7E8E}"/>
              </a:ext>
            </a:extLst>
          </p:cNvPr>
          <p:cNvSpPr txBox="1"/>
          <p:nvPr/>
        </p:nvSpPr>
        <p:spPr>
          <a:xfrm>
            <a:off x="4774602" y="5685082"/>
            <a:ext cx="2881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wavy</a:t>
            </a:r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8BD157A-1A9E-C16D-4322-2BEF8922EF53}"/>
              </a:ext>
            </a:extLst>
          </p:cNvPr>
          <p:cNvSpPr txBox="1"/>
          <p:nvPr/>
        </p:nvSpPr>
        <p:spPr>
          <a:xfrm>
            <a:off x="2659151" y="5320261"/>
            <a:ext cx="1876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class</a:t>
            </a:r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8263506-E39D-20DE-BF2A-9A7C99D52452}"/>
              </a:ext>
            </a:extLst>
          </p:cNvPr>
          <p:cNvSpPr txBox="1"/>
          <p:nvPr/>
        </p:nvSpPr>
        <p:spPr>
          <a:xfrm>
            <a:off x="5595092" y="6036937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e-mail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5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4F0F0BC-4043-5E5C-ED94-49E112D786FF}"/>
              </a:ext>
            </a:extLst>
          </p:cNvPr>
          <p:cNvSpPr txBox="1"/>
          <p:nvPr/>
        </p:nvSpPr>
        <p:spPr>
          <a:xfrm>
            <a:off x="337351" y="346229"/>
            <a:ext cx="689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page 8 in your workbook.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D1414E-9D06-FADC-6C8B-DD3F83DA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2" y="939646"/>
            <a:ext cx="10629900" cy="55721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509CBC1-3E34-8E5F-4581-6EC2A09177E1}"/>
              </a:ext>
            </a:extLst>
          </p:cNvPr>
          <p:cNvSpPr txBox="1"/>
          <p:nvPr/>
        </p:nvSpPr>
        <p:spPr>
          <a:xfrm>
            <a:off x="4234648" y="4095434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24FE5C0-2E16-DB0C-3301-EE44CEB6752F}"/>
              </a:ext>
            </a:extLst>
          </p:cNvPr>
          <p:cNvSpPr txBox="1"/>
          <p:nvPr/>
        </p:nvSpPr>
        <p:spPr>
          <a:xfrm>
            <a:off x="7369946" y="3596844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76D280F-C1D1-D353-1062-D863DFDE9D2B}"/>
              </a:ext>
            </a:extLst>
          </p:cNvPr>
          <p:cNvSpPr txBox="1"/>
          <p:nvPr/>
        </p:nvSpPr>
        <p:spPr>
          <a:xfrm>
            <a:off x="7369946" y="4105726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gymnastics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EADF8AA-763E-C243-A90F-7184BDDDBE2F}"/>
              </a:ext>
            </a:extLst>
          </p:cNvPr>
          <p:cNvSpPr txBox="1"/>
          <p:nvPr/>
        </p:nvSpPr>
        <p:spPr>
          <a:xfrm>
            <a:off x="7369945" y="5299772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gymnastics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122A43C-0288-7924-EEAE-EAE51773A5AD}"/>
              </a:ext>
            </a:extLst>
          </p:cNvPr>
          <p:cNvSpPr txBox="1"/>
          <p:nvPr/>
        </p:nvSpPr>
        <p:spPr>
          <a:xfrm>
            <a:off x="4234647" y="4688851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2A34043-59EE-F79F-BE44-64956D8BF0AA}"/>
              </a:ext>
            </a:extLst>
          </p:cNvPr>
          <p:cNvSpPr txBox="1"/>
          <p:nvPr/>
        </p:nvSpPr>
        <p:spPr>
          <a:xfrm>
            <a:off x="4234646" y="5299771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7015797-45B5-0340-2726-3CC5D4AEEE69}"/>
              </a:ext>
            </a:extLst>
          </p:cNvPr>
          <p:cNvSpPr txBox="1"/>
          <p:nvPr/>
        </p:nvSpPr>
        <p:spPr>
          <a:xfrm>
            <a:off x="4234646" y="5885150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computers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4D1E531-FEF0-2304-71C5-D462657C7915}"/>
              </a:ext>
            </a:extLst>
          </p:cNvPr>
          <p:cNvSpPr txBox="1"/>
          <p:nvPr/>
        </p:nvSpPr>
        <p:spPr>
          <a:xfrm>
            <a:off x="7556375" y="5885150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24033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A13B893-3C0A-CFF1-3152-E020312DFB62}"/>
              </a:ext>
            </a:extLst>
          </p:cNvPr>
          <p:cNvSpPr txBox="1"/>
          <p:nvPr/>
        </p:nvSpPr>
        <p:spPr>
          <a:xfrm>
            <a:off x="754603" y="470517"/>
            <a:ext cx="7581529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Are you a computer wizard?</a:t>
            </a:r>
          </a:p>
          <a:p>
            <a:r>
              <a:rPr lang="hr-HR" sz="2400"/>
              <a:t>How much time do you spend in front of your computer / laptop / tablet?</a:t>
            </a:r>
          </a:p>
          <a:p>
            <a:r>
              <a:rPr lang="hr-HR" sz="2400"/>
              <a:t>Are there any bad points of using too much technology?</a:t>
            </a:r>
          </a:p>
          <a:p>
            <a:r>
              <a:rPr lang="hr-HR" sz="2400"/>
              <a:t>What about our health?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6F8A678-2FC2-3178-25CD-5AB9BA2AD071}"/>
              </a:ext>
            </a:extLst>
          </p:cNvPr>
          <p:cNvSpPr txBox="1"/>
          <p:nvPr/>
        </p:nvSpPr>
        <p:spPr>
          <a:xfrm>
            <a:off x="754603" y="2622495"/>
            <a:ext cx="6800294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Do you like computer games?</a:t>
            </a:r>
          </a:p>
          <a:p>
            <a:r>
              <a:rPr lang="hr-HR" sz="2400"/>
              <a:t>Do you have to share your computer with anyone?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05794FA-F39B-148A-54AC-3C41DED7695B}"/>
              </a:ext>
            </a:extLst>
          </p:cNvPr>
          <p:cNvSpPr txBox="1"/>
          <p:nvPr/>
        </p:nvSpPr>
        <p:spPr>
          <a:xfrm>
            <a:off x="443883" y="3580261"/>
            <a:ext cx="957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book at page 18.</a:t>
            </a:r>
          </a:p>
          <a:p>
            <a:endParaRPr lang="hr-HR" sz="2400"/>
          </a:p>
          <a:p>
            <a:r>
              <a:rPr lang="hr-HR" sz="2400"/>
              <a:t>Listen and circle the correct word.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2ED16B-4E5F-6D0A-CE18-9ADCDF789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540" y="664919"/>
            <a:ext cx="3050825" cy="15501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5DED4B7-0397-8079-3092-3D963473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150" y="3811094"/>
            <a:ext cx="5850384" cy="2721881"/>
          </a:xfrm>
          <a:prstGeom prst="rect">
            <a:avLst/>
          </a:prstGeom>
        </p:spPr>
      </p:pic>
      <p:pic>
        <p:nvPicPr>
          <p:cNvPr id="11" name="07-lesson_2_click_click-_2">
            <a:hlinkClick r:id="" action="ppaction://media"/>
            <a:extLst>
              <a:ext uri="{FF2B5EF4-FFF2-40B4-BE49-F238E27FC236}">
                <a16:creationId xmlns:a16="http://schemas.microsoft.com/office/drawing/2014/main" id="{B298C8C9-3C82-F42A-61C6-44CA2282B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7808" y="5093224"/>
            <a:ext cx="487363" cy="487363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CE7DE968-30CB-4511-CC38-7B90CE6B8EB5}"/>
              </a:ext>
            </a:extLst>
          </p:cNvPr>
          <p:cNvSpPr/>
          <p:nvPr/>
        </p:nvSpPr>
        <p:spPr>
          <a:xfrm>
            <a:off x="6960093" y="4669654"/>
            <a:ext cx="594804" cy="341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A5389E33-527F-7441-3658-A1019AA28BE8}"/>
              </a:ext>
            </a:extLst>
          </p:cNvPr>
          <p:cNvSpPr/>
          <p:nvPr/>
        </p:nvSpPr>
        <p:spPr>
          <a:xfrm>
            <a:off x="6786608" y="5033748"/>
            <a:ext cx="346969" cy="341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79275625-253C-3185-317D-EC0B2E1D1413}"/>
              </a:ext>
            </a:extLst>
          </p:cNvPr>
          <p:cNvSpPr/>
          <p:nvPr/>
        </p:nvSpPr>
        <p:spPr>
          <a:xfrm>
            <a:off x="8332867" y="5712264"/>
            <a:ext cx="811133" cy="341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7BC570A9-2D58-5537-114D-8122A1194CA9}"/>
              </a:ext>
            </a:extLst>
          </p:cNvPr>
          <p:cNvSpPr/>
          <p:nvPr/>
        </p:nvSpPr>
        <p:spPr>
          <a:xfrm>
            <a:off x="6960092" y="5382195"/>
            <a:ext cx="346969" cy="341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F8268CC-7FF4-5994-5BEA-BF5A65D878CB}"/>
              </a:ext>
            </a:extLst>
          </p:cNvPr>
          <p:cNvSpPr/>
          <p:nvPr/>
        </p:nvSpPr>
        <p:spPr>
          <a:xfrm>
            <a:off x="7820857" y="6054033"/>
            <a:ext cx="512010" cy="341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5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581</Words>
  <Application>Microsoft Office PowerPoint</Application>
  <PresentationFormat>Široki zaslon</PresentationFormat>
  <Paragraphs>121</Paragraphs>
  <Slides>17</Slides>
  <Notes>0</Notes>
  <HiddenSlides>0</HiddenSlides>
  <MMClips>4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UNIT 1: Time for school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Marina Komadina</cp:lastModifiedBy>
  <cp:revision>14</cp:revision>
  <dcterms:created xsi:type="dcterms:W3CDTF">2022-09-17T10:21:00Z</dcterms:created>
  <dcterms:modified xsi:type="dcterms:W3CDTF">2022-09-17T17:22:17Z</dcterms:modified>
</cp:coreProperties>
</file>